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62" r:id="rId6"/>
    <p:sldId id="267" r:id="rId7"/>
    <p:sldId id="269" r:id="rId8"/>
    <p:sldId id="263" r:id="rId9"/>
    <p:sldId id="264" r:id="rId10"/>
    <p:sldId id="265" r:id="rId11"/>
    <p:sldId id="268" r:id="rId12"/>
  </p:sldIdLst>
  <p:sldSz cx="14630400" cy="8229600"/>
  <p:notesSz cx="8229600" cy="14630400"/>
  <p:embeddedFontLst>
    <p:embeddedFont>
      <p:font typeface="Noto Sans TC" panose="020B0604020202020204" charset="-128"/>
      <p:regular r:id="rId14"/>
    </p:embeddedFont>
    <p:embeddedFont>
      <p:font typeface="Barlow" panose="00000500000000000000" pitchFamily="2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Montserrat" panose="00000500000000000000" pitchFamily="2" charset="-52"/>
      <p:regular r:id="rId23"/>
      <p:bold r:id="rId24"/>
      <p:italic r:id="rId25"/>
      <p:boldItalic r:id="rId26"/>
    </p:embeddedFont>
    <p:embeddedFont>
      <p:font typeface="Sora" panose="020B0604020202020204" charset="0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CBC8"/>
    <a:srgbClr val="97B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1111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032177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6685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11238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44315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0232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6311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81492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36302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08064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60559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467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95573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84728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11456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4988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9158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80516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15861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23078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‹№›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9224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7" r:id="rId15"/>
    <p:sldLayoutId id="2147483678" r:id="rId16"/>
    <p:sldLayoutId id="2147483679" r:id="rId17"/>
    <p:sldLayoutId id="2147483680" r:id="rId18"/>
    <p:sldLayoutId id="2147483681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6817" y="1710690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700"/>
              </a:lnSpc>
              <a:buNone/>
            </a:pPr>
            <a:r>
              <a:rPr lang="en-US" sz="61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Патерн "Відвідувач" на Ruby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337447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Патерн "Відвідувач" – це один з найважливіших поведінкових патернів у програмуванні, який дозволяє  додавати нові операції до існуючої ієрархії об'єктів без зміни структури цих об'єктів. Цей патерн є незамінним інструментом для розширення функціональності програм, а також для того, щоб зберегти код гнучким і легким для обслуговування.</a:t>
            </a:r>
            <a:endParaRPr lang="en-US" dirty="0"/>
          </a:p>
        </p:txBody>
      </p:sp>
      <p:sp>
        <p:nvSpPr>
          <p:cNvPr id="7" name="Text 3"/>
          <p:cNvSpPr/>
          <p:nvPr/>
        </p:nvSpPr>
        <p:spPr>
          <a:xfrm>
            <a:off x="2592593" y="6770013"/>
            <a:ext cx="115275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638229-2A70-9923-490A-B234DC5B1DAE}"/>
              </a:ext>
            </a:extLst>
          </p:cNvPr>
          <p:cNvSpPr txBox="1"/>
          <p:nvPr/>
        </p:nvSpPr>
        <p:spPr>
          <a:xfrm>
            <a:off x="387276" y="7609249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uk-UA" dirty="0"/>
              <a:t>підготувала Односум Анна КС31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038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5081" y="2952988"/>
            <a:ext cx="8943023" cy="5759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36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Майбутнє патерну "Відвідувач" на Ruby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45081" y="3805357"/>
            <a:ext cx="13340239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Патерн "Відвідувач" продовжує бути актуальним і важливим інструментом у розробці програмного забезпечення. З появою нових технологій, таких як функціональне програмування та об'єктно-орієнтоване програмування, патерн "Відвідувач" буде продовжувати розвиватися та адаптуватися до нових потреб.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45081" y="5173504"/>
            <a:ext cx="13340239" cy="22860"/>
          </a:xfrm>
          <a:prstGeom prst="roundRect">
            <a:avLst>
              <a:gd name="adj" fmla="val 120941"/>
            </a:avLst>
          </a:prstGeom>
          <a:solidFill>
            <a:srgbClr val="3F3F44"/>
          </a:solidFill>
          <a:ln/>
        </p:spPr>
      </p:sp>
      <p:sp>
        <p:nvSpPr>
          <p:cNvPr id="6" name="Shape 3"/>
          <p:cNvSpPr/>
          <p:nvPr/>
        </p:nvSpPr>
        <p:spPr>
          <a:xfrm>
            <a:off x="2795468" y="5173444"/>
            <a:ext cx="22860" cy="645081"/>
          </a:xfrm>
          <a:prstGeom prst="roundRect">
            <a:avLst>
              <a:gd name="adj" fmla="val 120941"/>
            </a:avLst>
          </a:prstGeom>
          <a:solidFill>
            <a:srgbClr val="3F3F44"/>
          </a:solidFill>
          <a:ln/>
        </p:spPr>
      </p:sp>
      <p:sp>
        <p:nvSpPr>
          <p:cNvPr id="7" name="Shape 4"/>
          <p:cNvSpPr/>
          <p:nvPr/>
        </p:nvSpPr>
        <p:spPr>
          <a:xfrm>
            <a:off x="2599611" y="4966156"/>
            <a:ext cx="414695" cy="41469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8" name="Text 5"/>
          <p:cNvSpPr/>
          <p:nvPr/>
        </p:nvSpPr>
        <p:spPr>
          <a:xfrm>
            <a:off x="2748439" y="5035213"/>
            <a:ext cx="116919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307068" y="6002893"/>
            <a:ext cx="2999780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Розширення можливостей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829389" y="6401276"/>
            <a:ext cx="3955256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Патерн "Відвідувач" може бути розширений для підтримки нових типів операцій, таких як обробка подій та асинхронне програмування.</a:t>
            </a:r>
            <a:endParaRPr lang="en-US" sz="1450" dirty="0"/>
          </a:p>
        </p:txBody>
      </p:sp>
      <p:sp>
        <p:nvSpPr>
          <p:cNvPr id="11" name="Shape 8"/>
          <p:cNvSpPr/>
          <p:nvPr/>
        </p:nvSpPr>
        <p:spPr>
          <a:xfrm>
            <a:off x="7303651" y="5173444"/>
            <a:ext cx="22860" cy="645081"/>
          </a:xfrm>
          <a:prstGeom prst="roundRect">
            <a:avLst>
              <a:gd name="adj" fmla="val 120941"/>
            </a:avLst>
          </a:prstGeom>
          <a:solidFill>
            <a:srgbClr val="3F3F44"/>
          </a:solidFill>
          <a:ln/>
        </p:spPr>
      </p:sp>
      <p:sp>
        <p:nvSpPr>
          <p:cNvPr id="12" name="Shape 9"/>
          <p:cNvSpPr/>
          <p:nvPr/>
        </p:nvSpPr>
        <p:spPr>
          <a:xfrm>
            <a:off x="7107793" y="4966156"/>
            <a:ext cx="414695" cy="41469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3" name="Text 10"/>
          <p:cNvSpPr/>
          <p:nvPr/>
        </p:nvSpPr>
        <p:spPr>
          <a:xfrm>
            <a:off x="7228999" y="5035213"/>
            <a:ext cx="172164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5414486" y="6002893"/>
            <a:ext cx="3801428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Інтеграція з новими технологіями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5337572" y="6401276"/>
            <a:ext cx="3955256" cy="1179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Патерн "Відвідувач" може бути інтегрований з новими технологіями, такими як хмарні обчислення, штучний інтелект та машинне навчання.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11811833" y="5173444"/>
            <a:ext cx="22860" cy="645081"/>
          </a:xfrm>
          <a:prstGeom prst="roundRect">
            <a:avLst>
              <a:gd name="adj" fmla="val 120941"/>
            </a:avLst>
          </a:prstGeom>
          <a:solidFill>
            <a:srgbClr val="3F3F44"/>
          </a:solidFill>
          <a:ln/>
        </p:spPr>
      </p:sp>
      <p:sp>
        <p:nvSpPr>
          <p:cNvPr id="17" name="Shape 14"/>
          <p:cNvSpPr/>
          <p:nvPr/>
        </p:nvSpPr>
        <p:spPr>
          <a:xfrm>
            <a:off x="11615976" y="4966156"/>
            <a:ext cx="414695" cy="414695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8" name="Text 15"/>
          <p:cNvSpPr/>
          <p:nvPr/>
        </p:nvSpPr>
        <p:spPr>
          <a:xfrm>
            <a:off x="11737538" y="5035213"/>
            <a:ext cx="171450" cy="276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50"/>
              </a:lnSpc>
              <a:buNone/>
            </a:pPr>
            <a:r>
              <a:rPr lang="en-US" sz="21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242947" y="6002893"/>
            <a:ext cx="3160752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Оптимізація продуктивності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9845754" y="6401276"/>
            <a:ext cx="3955256" cy="884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Продовжуватиметься розробка методів оптимізації продуктивності патерну "Відвідувач".</a:t>
            </a:r>
            <a:endParaRPr lang="en-US" sz="1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22FB08-AE13-F0AE-4134-C42CAB4486F9}"/>
              </a:ext>
            </a:extLst>
          </p:cNvPr>
          <p:cNvSpPr txBox="1"/>
          <p:nvPr/>
        </p:nvSpPr>
        <p:spPr>
          <a:xfrm>
            <a:off x="3104926" y="3429903"/>
            <a:ext cx="87284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uk-UA" sz="7200" dirty="0">
                <a:solidFill>
                  <a:srgbClr val="97B8FF"/>
                </a:solidFill>
              </a:rPr>
              <a:t>Дякую за увагу!!!</a:t>
            </a:r>
          </a:p>
        </p:txBody>
      </p:sp>
    </p:spTree>
    <p:extLst>
      <p:ext uri="{BB962C8B-B14F-4D97-AF65-F5344CB8AC3E}">
        <p14:creationId xmlns:p14="http://schemas.microsoft.com/office/powerpoint/2010/main" val="1966105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8536" y="558165"/>
            <a:ext cx="7806928" cy="11937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Визначення патерну "Відвідувач"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68536" y="2038350"/>
            <a:ext cx="7806928" cy="1527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uk-UA" sz="14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Патерн</a:t>
            </a:r>
            <a:r>
              <a:rPr lang="uk-UA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"Відвідувач" дозволяє визначити алгоритм, який можна застосовувати до різних типів об'єктів, не змінюючи структуру самих об'єктів. Цей </a:t>
            </a:r>
            <a:r>
              <a:rPr lang="uk-UA" sz="14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патерн</a:t>
            </a:r>
            <a:r>
              <a:rPr lang="uk-UA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працює шляхом визначення окремого класу-відвідувача, який містить метод для кожного типу об'єкта, з яким він може працювати. Відвідувач "оглядає" об'єкти і виконує потрібні дії в залежності від їх типу.</a:t>
            </a:r>
            <a:endParaRPr lang="uk-UA" sz="1400" dirty="0"/>
          </a:p>
        </p:txBody>
      </p:sp>
      <p:sp>
        <p:nvSpPr>
          <p:cNvPr id="5" name="Shape 2"/>
          <p:cNvSpPr/>
          <p:nvPr/>
        </p:nvSpPr>
        <p:spPr>
          <a:xfrm>
            <a:off x="668536" y="3995499"/>
            <a:ext cx="429697" cy="42969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6" name="Text 3"/>
          <p:cNvSpPr/>
          <p:nvPr/>
        </p:nvSpPr>
        <p:spPr>
          <a:xfrm>
            <a:off x="822722" y="4067056"/>
            <a:ext cx="121206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289209" y="3995499"/>
            <a:ext cx="238779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Принцип Відділення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289209" y="4408527"/>
            <a:ext cx="3187303" cy="18330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базується на принципі відділення алгоритмів від структури даних. Це дозволяє змінювати алгоритм без необхідності зміни структури даних.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4667488" y="3995499"/>
            <a:ext cx="429697" cy="42969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0" name="Text 7"/>
          <p:cNvSpPr/>
          <p:nvPr/>
        </p:nvSpPr>
        <p:spPr>
          <a:xfrm>
            <a:off x="4793099" y="4067056"/>
            <a:ext cx="178475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5288161" y="3995499"/>
            <a:ext cx="238779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Гнучкість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5288161" y="4408527"/>
            <a:ext cx="3187303" cy="15275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надає гнучкість у розширенні функціональності, дозволяючи додавати нові операції без зміни існуючого коду.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68536" y="6647378"/>
            <a:ext cx="429697" cy="42969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794504" y="6718935"/>
            <a:ext cx="177641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289209" y="6647378"/>
            <a:ext cx="2387798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Відповідальність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289209" y="7060406"/>
            <a:ext cx="7186255" cy="6110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розподіляє</a:t>
            </a:r>
            <a:r>
              <a:rPr lang="en-US" sz="15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відповідальність між класами "відвідувач" і "елемент", роблячи код більш модульним.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48395"/>
            <a:ext cx="86651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Структура патерну "Відвідувач"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990731"/>
            <a:ext cx="13042821" cy="7087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uk-UA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С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кладається з двох основних компонентів: "елементів" і "відвідувачів"</a:t>
            </a:r>
            <a:r>
              <a:rPr lang="uk-UA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: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Елементи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62619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Це об'єкти, які мають метод accept, який приймає відвідувача. Приймаючи відвідувача, елемент делегує виконання операції відвідувачу.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Відвідувачі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762619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Це класи, які реалізують метод visit для кожного типу елемента. Метод visit виконує певну дію над елементом. Відвідувач має доступ до внутрішнього стану елемента.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872067" y="41814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Метод accept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872067" y="4762619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є частиною елемента. Він приймає відвідувача і викликає метод visit відвідувача для даного типу елемента.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8424" y="738783"/>
            <a:ext cx="7687151" cy="1300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0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Недоліки використання патерну "Відвідувач"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728424" y="2351603"/>
            <a:ext cx="7687151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Незважаючи на свої переваги, патерн "Відвідувач" має і свої недоліки, які важливо враховувати при його застосуванні.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28424" y="3485555"/>
            <a:ext cx="468273" cy="468273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6" name="Text 3"/>
          <p:cNvSpPr/>
          <p:nvPr/>
        </p:nvSpPr>
        <p:spPr>
          <a:xfrm>
            <a:off x="896422" y="3563541"/>
            <a:ext cx="132159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4"/>
          <p:cNvSpPr/>
          <p:nvPr/>
        </p:nvSpPr>
        <p:spPr>
          <a:xfrm>
            <a:off x="1404818" y="3485555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Складність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404818" y="3935492"/>
            <a:ext cx="3063121" cy="1664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Реалізація патерну "Відвідувач" може виявитися складним завданням, особливо для великих ієрархій об'єктів.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676061" y="3485555"/>
            <a:ext cx="468273" cy="468273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0" name="Text 7"/>
          <p:cNvSpPr/>
          <p:nvPr/>
        </p:nvSpPr>
        <p:spPr>
          <a:xfrm>
            <a:off x="4812863" y="3563541"/>
            <a:ext cx="194548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450" dirty="0"/>
          </a:p>
        </p:txBody>
      </p:sp>
      <p:sp>
        <p:nvSpPr>
          <p:cNvPr id="11" name="Text 8"/>
          <p:cNvSpPr/>
          <p:nvPr/>
        </p:nvSpPr>
        <p:spPr>
          <a:xfrm>
            <a:off x="5352455" y="3485555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Неефективність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5352455" y="3935492"/>
            <a:ext cx="3063121" cy="19973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може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знизити ефективність виконання програми, оскільки для кожного відвідувача потрібно створити окремий клас.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28424" y="6375083"/>
            <a:ext cx="468273" cy="468273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865703" y="6453068"/>
            <a:ext cx="193596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450" dirty="0"/>
          </a:p>
        </p:txBody>
      </p:sp>
      <p:sp>
        <p:nvSpPr>
          <p:cNvPr id="15" name="Text 12"/>
          <p:cNvSpPr/>
          <p:nvPr/>
        </p:nvSpPr>
        <p:spPr>
          <a:xfrm>
            <a:off x="1404818" y="6375083"/>
            <a:ext cx="2601635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Зміни в ієрархії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404818" y="6825020"/>
            <a:ext cx="7010757" cy="665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Зміни в ієрархії об'єктів можуть призвести до необхідності модифікації класів "відвідувач".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9946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Реалізація патерну "Відвідувач" на Ruby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157180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Реалізація патерну "Відвідувач" на Ruby досить проста. Щоб реалізувати цей патерн, потрібно визначити інтерфейс для елементів, інтерфейс для відвідувачів та реалізувати методи visit для кожного типу елемента.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4863941"/>
            <a:ext cx="7556421" cy="1966198"/>
          </a:xfrm>
          <a:prstGeom prst="roundRect">
            <a:avLst>
              <a:gd name="adj" fmla="val 173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801410" y="4871561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/>
          <p:cNvSpPr/>
          <p:nvPr/>
        </p:nvSpPr>
        <p:spPr>
          <a:xfrm>
            <a:off x="1028224" y="501527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Етап 1: Визначення інтерфейсу для елементів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5521881"/>
            <a:ext cx="75411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5665589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Етап 2: Визначення інтерфейсу для відвідувачів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01410" y="617220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28224" y="631590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Етап 3: Реалізація методів visit для кожного типу елемента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3" name="Text 0">
            <a:extLst>
              <a:ext uri="{FF2B5EF4-FFF2-40B4-BE49-F238E27FC236}">
                <a16:creationId xmlns:a16="http://schemas.microsoft.com/office/drawing/2014/main" id="{E00C844C-1AD0-75F0-7C9B-8C770654B108}"/>
              </a:ext>
            </a:extLst>
          </p:cNvPr>
          <p:cNvSpPr/>
          <p:nvPr/>
        </p:nvSpPr>
        <p:spPr>
          <a:xfrm>
            <a:off x="5868948" y="388739"/>
            <a:ext cx="5704999" cy="3595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Реалізація патерну "Відвідувач" в Ruby</a:t>
            </a:r>
            <a:endParaRPr lang="en-US" sz="2250" dirty="0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55FA21AD-F923-248F-1C46-DAAC491DCE31}"/>
              </a:ext>
            </a:extLst>
          </p:cNvPr>
          <p:cNvSpPr/>
          <p:nvPr/>
        </p:nvSpPr>
        <p:spPr>
          <a:xfrm>
            <a:off x="5868948" y="912257"/>
            <a:ext cx="8378904" cy="174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Реалізація патерну "Відвідувач" на Ruby проста і прямолінійна. </a:t>
            </a:r>
            <a:r>
              <a:rPr lang="uk-UA" sz="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</a:t>
            </a:r>
            <a:r>
              <a:rPr lang="en-US" sz="8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риклад, який ілюструє основні кроки:</a:t>
            </a:r>
            <a:endParaRPr lang="en-US" sz="850" dirty="0"/>
          </a:p>
        </p:txBody>
      </p:sp>
      <p:sp>
        <p:nvSpPr>
          <p:cNvPr id="15" name="Shape 2">
            <a:extLst>
              <a:ext uri="{FF2B5EF4-FFF2-40B4-BE49-F238E27FC236}">
                <a16:creationId xmlns:a16="http://schemas.microsoft.com/office/drawing/2014/main" id="{00C265F4-2CB3-7EA7-1BBB-99686B57DFB5}"/>
              </a:ext>
            </a:extLst>
          </p:cNvPr>
          <p:cNvSpPr/>
          <p:nvPr/>
        </p:nvSpPr>
        <p:spPr>
          <a:xfrm>
            <a:off x="5604733" y="1209913"/>
            <a:ext cx="8875059" cy="6909584"/>
          </a:xfrm>
          <a:prstGeom prst="roundRect">
            <a:avLst>
              <a:gd name="adj" fmla="val 1484"/>
            </a:avLst>
          </a:prstGeom>
          <a:solidFill>
            <a:srgbClr val="01004D"/>
          </a:solidFill>
          <a:ln/>
        </p:spPr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58654554-CA0B-086A-0CC4-3265EF8B819C}"/>
              </a:ext>
            </a:extLst>
          </p:cNvPr>
          <p:cNvSpPr/>
          <p:nvPr/>
        </p:nvSpPr>
        <p:spPr>
          <a:xfrm>
            <a:off x="6078071" y="1286247"/>
            <a:ext cx="8065839" cy="6548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1350"/>
              </a:lnSpc>
              <a:buNone/>
            </a:pPr>
            <a:r>
              <a:rPr lang="uk-UA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Базовий клас 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Employee (</a:t>
            </a:r>
            <a:r>
              <a:rPr lang="uk-UA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Працівник)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Employee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attr_reader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:name, :salary</a:t>
            </a:r>
          </a:p>
          <a:p>
            <a:pPr marL="0" indent="0">
              <a:lnSpc>
                <a:spcPts val="1350"/>
              </a:lnSpc>
              <a:buNone/>
            </a:pP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def initialize(name, salary)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@name = name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@salary = salary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end</a:t>
            </a:r>
          </a:p>
          <a:p>
            <a:pPr marL="0" indent="0">
              <a:lnSpc>
                <a:spcPts val="1350"/>
              </a:lnSpc>
              <a:buNone/>
            </a:pP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def accept(visitor)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visitor.visit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(self)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end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end</a:t>
            </a:r>
          </a:p>
          <a:p>
            <a:pPr marL="0" indent="0">
              <a:lnSpc>
                <a:spcPts val="1350"/>
              </a:lnSpc>
              <a:buNone/>
            </a:pP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</a:t>
            </a:r>
            <a:r>
              <a:rPr lang="uk-UA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Клас 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Manager</a:t>
            </a:r>
            <a:r>
              <a:rPr lang="uk-UA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, успадковує від 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Employee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Manager &lt; Employee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def accept(visitor)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visitor.visit_manager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(self)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end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end</a:t>
            </a:r>
          </a:p>
          <a:p>
            <a:pPr marL="0" indent="0">
              <a:lnSpc>
                <a:spcPts val="1350"/>
              </a:lnSpc>
              <a:buNone/>
            </a:pP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</a:t>
            </a:r>
            <a:r>
              <a:rPr lang="uk-UA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Клас 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Intern</a:t>
            </a:r>
            <a:r>
              <a:rPr lang="uk-UA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, успадковує від 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Employee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Intern &lt; Employee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def accept(visitor)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visitor.visit_intern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(self)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end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end</a:t>
            </a:r>
          </a:p>
          <a:p>
            <a:pPr marL="0" indent="0">
              <a:lnSpc>
                <a:spcPts val="1350"/>
              </a:lnSpc>
              <a:buNone/>
            </a:pP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</a:t>
            </a:r>
            <a:r>
              <a:rPr lang="uk-UA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Інтерфейс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EmployeeVisitor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(</a:t>
            </a:r>
            <a:r>
              <a:rPr lang="uk-UA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Відвідувач)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module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EmployeeVisitor</a:t>
            </a: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def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visit_manager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(manager); end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def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visit_intern</a:t>
            </a: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(intern); end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end</a:t>
            </a:r>
          </a:p>
          <a:p>
            <a:pPr marL="0" indent="0">
              <a:lnSpc>
                <a:spcPts val="1350"/>
              </a:lnSpc>
              <a:buNone/>
            </a:pP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 (</a:t>
            </a:r>
            <a:r>
              <a:rPr lang="uk-UA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Калькулятор зарплат)</a:t>
            </a: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class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SalaryCalculator</a:t>
            </a: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>
              <a:lnSpc>
                <a:spcPts val="1350"/>
              </a:lnSpc>
              <a:buNone/>
            </a:pPr>
            <a:r>
              <a:rPr lang="en-US" sz="850" dirty="0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include </a:t>
            </a:r>
            <a:r>
              <a:rPr lang="en-US" sz="850" dirty="0" err="1">
                <a:solidFill>
                  <a:srgbClr val="EEEFF5"/>
                </a:solidFill>
                <a:highlight>
                  <a:srgbClr val="01004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EmployeeVisitor</a:t>
            </a: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  <a:p>
            <a:pPr marL="0" indent="0">
              <a:lnSpc>
                <a:spcPts val="1350"/>
              </a:lnSpc>
              <a:buNone/>
            </a:pPr>
            <a:endParaRPr lang="en-US" sz="850" dirty="0">
              <a:solidFill>
                <a:srgbClr val="EEEFF5"/>
              </a:solidFill>
              <a:highlight>
                <a:srgbClr val="01004D"/>
              </a:highlight>
              <a:latin typeface="Consolas" pitchFamily="34" charset="0"/>
              <a:ea typeface="Consolas" pitchFamily="34" charset="-122"/>
              <a:cs typeface="Consolas" pitchFamily="34" charset="-12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9541BD1-AE38-36B8-056E-4B9B320F3749}"/>
              </a:ext>
            </a:extLst>
          </p:cNvPr>
          <p:cNvSpPr txBox="1"/>
          <p:nvPr/>
        </p:nvSpPr>
        <p:spPr>
          <a:xfrm>
            <a:off x="9375943" y="1126916"/>
            <a:ext cx="5103849" cy="69095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850" dirty="0">
                <a:latin typeface="Consolas" panose="020B0609020204030204" pitchFamily="49" charset="0"/>
              </a:rPr>
              <a:t>def visit(employee)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  puts "Salary for #{employee.name}: #{employee.salary}"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end</a:t>
            </a:r>
          </a:p>
          <a:p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  def </a:t>
            </a:r>
            <a:r>
              <a:rPr lang="en-US" sz="850" dirty="0" err="1">
                <a:latin typeface="Consolas" panose="020B0609020204030204" pitchFamily="49" charset="0"/>
              </a:rPr>
              <a:t>visit_manager</a:t>
            </a:r>
            <a:r>
              <a:rPr lang="en-US" sz="850" dirty="0">
                <a:latin typeface="Consolas" panose="020B0609020204030204" pitchFamily="49" charset="0"/>
              </a:rPr>
              <a:t>(manager)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  puts "Salary for #{manager.name} (Manager): #{manager.salary + 5000}" # </a:t>
            </a:r>
            <a:r>
              <a:rPr lang="uk-UA" sz="850" dirty="0">
                <a:latin typeface="Consolas" panose="020B0609020204030204" pitchFamily="49" charset="0"/>
              </a:rPr>
              <a:t>Додаткова виплата для менеджера</a:t>
            </a:r>
          </a:p>
          <a:p>
            <a:r>
              <a:rPr lang="uk-UA" sz="850" dirty="0">
                <a:latin typeface="Consolas" panose="020B0609020204030204" pitchFamily="49" charset="0"/>
              </a:rPr>
              <a:t>  </a:t>
            </a:r>
            <a:r>
              <a:rPr lang="en-US" sz="850" dirty="0">
                <a:latin typeface="Consolas" panose="020B0609020204030204" pitchFamily="49" charset="0"/>
              </a:rPr>
              <a:t>end</a:t>
            </a:r>
          </a:p>
          <a:p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  def </a:t>
            </a:r>
            <a:r>
              <a:rPr lang="en-US" sz="850" dirty="0" err="1">
                <a:latin typeface="Consolas" panose="020B0609020204030204" pitchFamily="49" charset="0"/>
              </a:rPr>
              <a:t>visit_intern</a:t>
            </a:r>
            <a:r>
              <a:rPr lang="en-US" sz="850" dirty="0">
                <a:latin typeface="Consolas" panose="020B0609020204030204" pitchFamily="49" charset="0"/>
              </a:rPr>
              <a:t>(intern)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  puts "Salary for #{intern.name} (Intern): #{intern.salary}" # </a:t>
            </a:r>
            <a:r>
              <a:rPr lang="uk-UA" sz="850" dirty="0">
                <a:latin typeface="Consolas" panose="020B0609020204030204" pitchFamily="49" charset="0"/>
              </a:rPr>
              <a:t>Стажери отримують зарплату без змін</a:t>
            </a:r>
          </a:p>
          <a:p>
            <a:r>
              <a:rPr lang="uk-UA" sz="850" dirty="0">
                <a:latin typeface="Consolas" panose="020B0609020204030204" pitchFamily="49" charset="0"/>
              </a:rPr>
              <a:t>  </a:t>
            </a:r>
            <a:r>
              <a:rPr lang="en-US" sz="850" dirty="0">
                <a:latin typeface="Consolas" panose="020B0609020204030204" pitchFamily="49" charset="0"/>
              </a:rPr>
              <a:t>end</a:t>
            </a:r>
          </a:p>
          <a:p>
            <a:r>
              <a:rPr lang="en-US" sz="850" dirty="0">
                <a:latin typeface="Consolas" panose="020B0609020204030204" pitchFamily="49" charset="0"/>
              </a:rPr>
              <a:t>end</a:t>
            </a:r>
          </a:p>
          <a:p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# (</a:t>
            </a:r>
            <a:r>
              <a:rPr lang="uk-UA" sz="850" dirty="0">
                <a:latin typeface="Consolas" panose="020B0609020204030204" pitchFamily="49" charset="0"/>
              </a:rPr>
              <a:t>Калькулятор бонусів)</a:t>
            </a:r>
          </a:p>
          <a:p>
            <a:r>
              <a:rPr lang="en-US" sz="850" dirty="0">
                <a:latin typeface="Consolas" panose="020B0609020204030204" pitchFamily="49" charset="0"/>
              </a:rPr>
              <a:t>class </a:t>
            </a:r>
            <a:r>
              <a:rPr lang="en-US" sz="850" dirty="0" err="1">
                <a:latin typeface="Consolas" panose="020B0609020204030204" pitchFamily="49" charset="0"/>
              </a:rPr>
              <a:t>BonusCalculator</a:t>
            </a:r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  include </a:t>
            </a:r>
            <a:r>
              <a:rPr lang="en-US" sz="850" dirty="0" err="1">
                <a:latin typeface="Consolas" panose="020B0609020204030204" pitchFamily="49" charset="0"/>
              </a:rPr>
              <a:t>EmployeeVisitor</a:t>
            </a:r>
            <a:endParaRPr lang="en-US" sz="850" dirty="0">
              <a:latin typeface="Consolas" panose="020B0609020204030204" pitchFamily="49" charset="0"/>
            </a:endParaRPr>
          </a:p>
          <a:p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  def visit(employee)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  bonus = </a:t>
            </a:r>
            <a:r>
              <a:rPr lang="en-US" sz="850" dirty="0" err="1">
                <a:latin typeface="Consolas" panose="020B0609020204030204" pitchFamily="49" charset="0"/>
              </a:rPr>
              <a:t>employee.salary</a:t>
            </a:r>
            <a:r>
              <a:rPr lang="en-US" sz="850" dirty="0">
                <a:latin typeface="Consolas" panose="020B0609020204030204" pitchFamily="49" charset="0"/>
              </a:rPr>
              <a:t> * 0.1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  puts "Bonus for #{employee.name}: #{bonus}"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end</a:t>
            </a:r>
          </a:p>
          <a:p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  def </a:t>
            </a:r>
            <a:r>
              <a:rPr lang="en-US" sz="850" dirty="0" err="1">
                <a:latin typeface="Consolas" panose="020B0609020204030204" pitchFamily="49" charset="0"/>
              </a:rPr>
              <a:t>visit_manager</a:t>
            </a:r>
            <a:r>
              <a:rPr lang="en-US" sz="850" dirty="0">
                <a:latin typeface="Consolas" panose="020B0609020204030204" pitchFamily="49" charset="0"/>
              </a:rPr>
              <a:t>(manager)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  bonus = </a:t>
            </a:r>
            <a:r>
              <a:rPr lang="en-US" sz="850" dirty="0" err="1">
                <a:latin typeface="Consolas" panose="020B0609020204030204" pitchFamily="49" charset="0"/>
              </a:rPr>
              <a:t>manager.salary</a:t>
            </a:r>
            <a:r>
              <a:rPr lang="en-US" sz="850" dirty="0">
                <a:latin typeface="Consolas" panose="020B0609020204030204" pitchFamily="49" charset="0"/>
              </a:rPr>
              <a:t> * 0.2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  puts "Bonus for #{manager.name} (Manager): #{bonus}"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end</a:t>
            </a:r>
          </a:p>
          <a:p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  def </a:t>
            </a:r>
            <a:r>
              <a:rPr lang="en-US" sz="850" dirty="0" err="1">
                <a:latin typeface="Consolas" panose="020B0609020204030204" pitchFamily="49" charset="0"/>
              </a:rPr>
              <a:t>visit_intern</a:t>
            </a:r>
            <a:r>
              <a:rPr lang="en-US" sz="850" dirty="0">
                <a:latin typeface="Consolas" panose="020B0609020204030204" pitchFamily="49" charset="0"/>
              </a:rPr>
              <a:t>(intern)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  bonus = </a:t>
            </a:r>
            <a:r>
              <a:rPr lang="en-US" sz="850" dirty="0" err="1">
                <a:latin typeface="Consolas" panose="020B0609020204030204" pitchFamily="49" charset="0"/>
              </a:rPr>
              <a:t>intern.salary</a:t>
            </a:r>
            <a:r>
              <a:rPr lang="en-US" sz="850" dirty="0">
                <a:latin typeface="Consolas" panose="020B0609020204030204" pitchFamily="49" charset="0"/>
              </a:rPr>
              <a:t> * 0.05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  puts "Bonus for #{intern.name} (Intern): #{bonus}"</a:t>
            </a:r>
          </a:p>
          <a:p>
            <a:r>
              <a:rPr lang="en-US" sz="850" dirty="0">
                <a:latin typeface="Consolas" panose="020B0609020204030204" pitchFamily="49" charset="0"/>
              </a:rPr>
              <a:t>  end</a:t>
            </a:r>
          </a:p>
          <a:p>
            <a:r>
              <a:rPr lang="en-US" sz="850" dirty="0">
                <a:latin typeface="Consolas" panose="020B0609020204030204" pitchFamily="49" charset="0"/>
              </a:rPr>
              <a:t>end</a:t>
            </a:r>
          </a:p>
          <a:p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# </a:t>
            </a:r>
            <a:r>
              <a:rPr lang="uk-UA" sz="850" dirty="0">
                <a:latin typeface="Consolas" panose="020B0609020204030204" pitchFamily="49" charset="0"/>
              </a:rPr>
              <a:t>об'єкти різних типів працівників</a:t>
            </a:r>
          </a:p>
          <a:p>
            <a:r>
              <a:rPr lang="en-US" sz="850" dirty="0">
                <a:latin typeface="Consolas" panose="020B0609020204030204" pitchFamily="49" charset="0"/>
              </a:rPr>
              <a:t>employee1 = </a:t>
            </a:r>
            <a:r>
              <a:rPr lang="en-US" sz="850" dirty="0" err="1">
                <a:latin typeface="Consolas" panose="020B0609020204030204" pitchFamily="49" charset="0"/>
              </a:rPr>
              <a:t>Employee.new</a:t>
            </a:r>
            <a:r>
              <a:rPr lang="en-US" sz="850" dirty="0">
                <a:latin typeface="Consolas" panose="020B0609020204030204" pitchFamily="49" charset="0"/>
              </a:rPr>
              <a:t>("John Doe", 50000)</a:t>
            </a:r>
          </a:p>
          <a:p>
            <a:r>
              <a:rPr lang="en-US" sz="850" dirty="0">
                <a:latin typeface="Consolas" panose="020B0609020204030204" pitchFamily="49" charset="0"/>
              </a:rPr>
              <a:t>employee2 = </a:t>
            </a:r>
            <a:r>
              <a:rPr lang="en-US" sz="850" dirty="0" err="1">
                <a:latin typeface="Consolas" panose="020B0609020204030204" pitchFamily="49" charset="0"/>
              </a:rPr>
              <a:t>Manager.new</a:t>
            </a:r>
            <a:r>
              <a:rPr lang="en-US" sz="850" dirty="0">
                <a:latin typeface="Consolas" panose="020B0609020204030204" pitchFamily="49" charset="0"/>
              </a:rPr>
              <a:t>("Jane Smith", 60000)</a:t>
            </a:r>
          </a:p>
          <a:p>
            <a:r>
              <a:rPr lang="en-US" sz="850" dirty="0">
                <a:latin typeface="Consolas" panose="020B0609020204030204" pitchFamily="49" charset="0"/>
              </a:rPr>
              <a:t>employee3 = </a:t>
            </a:r>
            <a:r>
              <a:rPr lang="en-US" sz="850" dirty="0" err="1">
                <a:latin typeface="Consolas" panose="020B0609020204030204" pitchFamily="49" charset="0"/>
              </a:rPr>
              <a:t>Intern.new</a:t>
            </a:r>
            <a:r>
              <a:rPr lang="en-US" sz="850" dirty="0">
                <a:latin typeface="Consolas" panose="020B0609020204030204" pitchFamily="49" charset="0"/>
              </a:rPr>
              <a:t>("Emily Johnson", 30000)</a:t>
            </a:r>
          </a:p>
          <a:p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# </a:t>
            </a:r>
            <a:r>
              <a:rPr lang="uk-UA" sz="850" dirty="0">
                <a:latin typeface="Consolas" panose="020B0609020204030204" pitchFamily="49" charset="0"/>
              </a:rPr>
              <a:t>об'єкт </a:t>
            </a:r>
            <a:r>
              <a:rPr lang="en-US" sz="850" dirty="0" err="1">
                <a:latin typeface="Consolas" panose="020B0609020204030204" pitchFamily="49" charset="0"/>
              </a:rPr>
              <a:t>SalaryCalculator</a:t>
            </a:r>
            <a:r>
              <a:rPr lang="en-US" sz="850" dirty="0">
                <a:latin typeface="Consolas" panose="020B0609020204030204" pitchFamily="49" charset="0"/>
              </a:rPr>
              <a:t> </a:t>
            </a:r>
            <a:r>
              <a:rPr lang="uk-UA" sz="850" dirty="0">
                <a:latin typeface="Consolas" panose="020B0609020204030204" pitchFamily="49" charset="0"/>
              </a:rPr>
              <a:t>і розрахунок зарплати</a:t>
            </a:r>
          </a:p>
          <a:p>
            <a:r>
              <a:rPr lang="en-US" sz="850" dirty="0">
                <a:latin typeface="Consolas" panose="020B0609020204030204" pitchFamily="49" charset="0"/>
              </a:rPr>
              <a:t>calculator = </a:t>
            </a:r>
            <a:r>
              <a:rPr lang="en-US" sz="850" dirty="0" err="1">
                <a:latin typeface="Consolas" panose="020B0609020204030204" pitchFamily="49" charset="0"/>
              </a:rPr>
              <a:t>SalaryCalculator.new</a:t>
            </a:r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employee1.accept(calculator)</a:t>
            </a:r>
            <a:endParaRPr lang="uk-UA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employee2.accept(calculator)</a:t>
            </a:r>
            <a:endParaRPr lang="uk-UA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employee3.accept(calculator)</a:t>
            </a:r>
            <a:endParaRPr lang="uk-UA" sz="850" dirty="0">
              <a:latin typeface="Consolas" panose="020B0609020204030204" pitchFamily="49" charset="0"/>
            </a:endParaRPr>
          </a:p>
          <a:p>
            <a:r>
              <a:rPr lang="uk-UA" sz="850" dirty="0">
                <a:latin typeface="Consolas" panose="020B0609020204030204" pitchFamily="49" charset="0"/>
              </a:rPr>
              <a:t># об'єкт </a:t>
            </a:r>
            <a:r>
              <a:rPr lang="en-US" sz="850" dirty="0" err="1">
                <a:latin typeface="Consolas" panose="020B0609020204030204" pitchFamily="49" charset="0"/>
              </a:rPr>
              <a:t>BonusCalculator</a:t>
            </a:r>
            <a:r>
              <a:rPr lang="en-US" sz="850" dirty="0">
                <a:latin typeface="Consolas" panose="020B0609020204030204" pitchFamily="49" charset="0"/>
              </a:rPr>
              <a:t> </a:t>
            </a:r>
            <a:r>
              <a:rPr lang="uk-UA" sz="850" dirty="0">
                <a:latin typeface="Consolas" panose="020B0609020204030204" pitchFamily="49" charset="0"/>
              </a:rPr>
              <a:t>і розрахунок бонусів</a:t>
            </a:r>
          </a:p>
          <a:p>
            <a:r>
              <a:rPr lang="en-US" sz="850" dirty="0" err="1">
                <a:latin typeface="Consolas" panose="020B0609020204030204" pitchFamily="49" charset="0"/>
              </a:rPr>
              <a:t>bonus_calculator</a:t>
            </a:r>
            <a:r>
              <a:rPr lang="en-US" sz="850" dirty="0">
                <a:latin typeface="Consolas" panose="020B0609020204030204" pitchFamily="49" charset="0"/>
              </a:rPr>
              <a:t> = </a:t>
            </a:r>
            <a:r>
              <a:rPr lang="en-US" sz="850" dirty="0" err="1">
                <a:latin typeface="Consolas" panose="020B0609020204030204" pitchFamily="49" charset="0"/>
              </a:rPr>
              <a:t>BonusCalculator.new</a:t>
            </a:r>
            <a:endParaRPr lang="en-US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employee1.accept(</a:t>
            </a:r>
            <a:r>
              <a:rPr lang="en-US" sz="850" dirty="0" err="1">
                <a:latin typeface="Consolas" panose="020B0609020204030204" pitchFamily="49" charset="0"/>
              </a:rPr>
              <a:t>bonus_calculator</a:t>
            </a:r>
            <a:r>
              <a:rPr lang="en-US" sz="850" dirty="0">
                <a:latin typeface="Consolas" panose="020B0609020204030204" pitchFamily="49" charset="0"/>
              </a:rPr>
              <a:t>)</a:t>
            </a:r>
            <a:endParaRPr lang="uk-UA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employee2.accept(</a:t>
            </a:r>
            <a:r>
              <a:rPr lang="en-US" sz="850" dirty="0" err="1">
                <a:latin typeface="Consolas" panose="020B0609020204030204" pitchFamily="49" charset="0"/>
              </a:rPr>
              <a:t>bonus_calculator</a:t>
            </a:r>
            <a:r>
              <a:rPr lang="en-US" sz="850" dirty="0">
                <a:latin typeface="Consolas" panose="020B0609020204030204" pitchFamily="49" charset="0"/>
              </a:rPr>
              <a:t>)</a:t>
            </a:r>
            <a:endParaRPr lang="uk-UA" sz="850" dirty="0">
              <a:latin typeface="Consolas" panose="020B0609020204030204" pitchFamily="49" charset="0"/>
            </a:endParaRPr>
          </a:p>
          <a:p>
            <a:r>
              <a:rPr lang="en-US" sz="850" dirty="0">
                <a:latin typeface="Consolas" panose="020B0609020204030204" pitchFamily="49" charset="0"/>
              </a:rPr>
              <a:t>employee3.accept(</a:t>
            </a:r>
            <a:r>
              <a:rPr lang="en-US" sz="850" dirty="0" err="1">
                <a:latin typeface="Consolas" panose="020B0609020204030204" pitchFamily="49" charset="0"/>
              </a:rPr>
              <a:t>bonus_calculator</a:t>
            </a:r>
            <a:r>
              <a:rPr lang="en-US" sz="850" dirty="0">
                <a:latin typeface="Consolas" panose="020B0609020204030204" pitchFamily="49" charset="0"/>
              </a:rPr>
              <a:t>)</a:t>
            </a:r>
            <a:endParaRPr lang="uk-UA" sz="850" dirty="0">
              <a:latin typeface="Consolas" panose="020B0609020204030204" pitchFamily="49" charset="0"/>
            </a:endParaRPr>
          </a:p>
        </p:txBody>
      </p:sp>
      <p:sp>
        <p:nvSpPr>
          <p:cNvPr id="5" name="Прямокутник 4">
            <a:extLst>
              <a:ext uri="{FF2B5EF4-FFF2-40B4-BE49-F238E27FC236}">
                <a16:creationId xmlns:a16="http://schemas.microsoft.com/office/drawing/2014/main" id="{F7853BCA-328B-C3E8-04C6-FB7A19B97056}"/>
              </a:ext>
            </a:extLst>
          </p:cNvPr>
          <p:cNvSpPr/>
          <p:nvPr/>
        </p:nvSpPr>
        <p:spPr>
          <a:xfrm>
            <a:off x="249821" y="129092"/>
            <a:ext cx="5118243" cy="4270786"/>
          </a:xfrm>
          <a:prstGeom prst="rect">
            <a:avLst/>
          </a:prstGeom>
          <a:solidFill>
            <a:schemeClr val="bg1"/>
          </a:solidFill>
          <a:effectLst>
            <a:softEdge rad="317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uk-UA" sz="1100" dirty="0">
                <a:solidFill>
                  <a:schemeClr val="tx1"/>
                </a:solidFill>
              </a:rPr>
              <a:t>Цей код демонструє шаблон "Відвідувач", який дозволяє виконувати різні операції з об'єктами працівників (звичайний працівник, менеджер, стажер) без зміни їхньої структури.</a:t>
            </a:r>
          </a:p>
          <a:p>
            <a:endParaRPr lang="uk-UA" sz="1100" dirty="0">
              <a:solidFill>
                <a:schemeClr val="tx1"/>
              </a:solidFill>
            </a:endParaRPr>
          </a:p>
          <a:p>
            <a:r>
              <a:rPr lang="uk-UA" sz="1100" dirty="0">
                <a:solidFill>
                  <a:schemeClr val="tx1"/>
                </a:solidFill>
              </a:rPr>
              <a:t>Клас </a:t>
            </a:r>
            <a:r>
              <a:rPr lang="en-US" sz="1100" dirty="0">
                <a:solidFill>
                  <a:schemeClr val="tx1"/>
                </a:solidFill>
              </a:rPr>
              <a:t>Employee </a:t>
            </a:r>
            <a:r>
              <a:rPr lang="uk-UA" sz="1100" dirty="0">
                <a:solidFill>
                  <a:schemeClr val="tx1"/>
                </a:solidFill>
              </a:rPr>
              <a:t>є базовим для працівників. Він зберігає ім'я та зарплату, а також має метод </a:t>
            </a:r>
            <a:r>
              <a:rPr lang="en-US" sz="1100" dirty="0">
                <a:solidFill>
                  <a:schemeClr val="tx1"/>
                </a:solidFill>
              </a:rPr>
              <a:t>accept, </a:t>
            </a:r>
            <a:r>
              <a:rPr lang="uk-UA" sz="1100" dirty="0">
                <a:solidFill>
                  <a:schemeClr val="tx1"/>
                </a:solidFill>
              </a:rPr>
              <a:t>який дозволяє відвідувачу виконувати дію над працівником.</a:t>
            </a:r>
          </a:p>
          <a:p>
            <a:endParaRPr lang="uk-UA" sz="1100" dirty="0">
              <a:solidFill>
                <a:schemeClr val="tx1"/>
              </a:solidFill>
            </a:endParaRPr>
          </a:p>
          <a:p>
            <a:r>
              <a:rPr lang="uk-UA" sz="1100" dirty="0">
                <a:solidFill>
                  <a:schemeClr val="tx1"/>
                </a:solidFill>
              </a:rPr>
              <a:t>Класи </a:t>
            </a:r>
            <a:r>
              <a:rPr lang="en-US" sz="1100" dirty="0">
                <a:solidFill>
                  <a:schemeClr val="tx1"/>
                </a:solidFill>
              </a:rPr>
              <a:t>Manager </a:t>
            </a:r>
            <a:r>
              <a:rPr lang="uk-UA" sz="1100" dirty="0">
                <a:solidFill>
                  <a:schemeClr val="tx1"/>
                </a:solidFill>
              </a:rPr>
              <a:t>і </a:t>
            </a:r>
            <a:r>
              <a:rPr lang="en-US" sz="1100" dirty="0">
                <a:solidFill>
                  <a:schemeClr val="tx1"/>
                </a:solidFill>
              </a:rPr>
              <a:t>Intern </a:t>
            </a:r>
            <a:r>
              <a:rPr lang="uk-UA" sz="1100" dirty="0">
                <a:solidFill>
                  <a:schemeClr val="tx1"/>
                </a:solidFill>
              </a:rPr>
              <a:t>успадковують </a:t>
            </a:r>
            <a:r>
              <a:rPr lang="en-US" sz="1100" dirty="0">
                <a:solidFill>
                  <a:schemeClr val="tx1"/>
                </a:solidFill>
              </a:rPr>
              <a:t>Employee, </a:t>
            </a:r>
            <a:r>
              <a:rPr lang="uk-UA" sz="1100" dirty="0">
                <a:solidFill>
                  <a:schemeClr val="tx1"/>
                </a:solidFill>
              </a:rPr>
              <a:t>але реалізують свої версії методу </a:t>
            </a:r>
            <a:r>
              <a:rPr lang="en-US" sz="1100" dirty="0">
                <a:solidFill>
                  <a:schemeClr val="tx1"/>
                </a:solidFill>
              </a:rPr>
              <a:t>accept, </a:t>
            </a:r>
            <a:r>
              <a:rPr lang="uk-UA" sz="1100" dirty="0">
                <a:solidFill>
                  <a:schemeClr val="tx1"/>
                </a:solidFill>
              </a:rPr>
              <a:t>викликаючи спеціальні методи для менеджерів і стажерів.</a:t>
            </a:r>
          </a:p>
          <a:p>
            <a:endParaRPr lang="uk-UA" sz="1100" dirty="0">
              <a:solidFill>
                <a:schemeClr val="tx1"/>
              </a:solidFill>
            </a:endParaRPr>
          </a:p>
          <a:p>
            <a:r>
              <a:rPr lang="uk-UA" sz="1100" dirty="0">
                <a:solidFill>
                  <a:schemeClr val="tx1"/>
                </a:solidFill>
              </a:rPr>
              <a:t>Інтерфейс </a:t>
            </a:r>
            <a:r>
              <a:rPr lang="en-US" sz="1100" dirty="0" err="1">
                <a:solidFill>
                  <a:schemeClr val="tx1"/>
                </a:solidFill>
              </a:rPr>
              <a:t>EmployeeVisitor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uk-UA" sz="1100" dirty="0">
                <a:solidFill>
                  <a:schemeClr val="tx1"/>
                </a:solidFill>
              </a:rPr>
              <a:t>задає методи, які повинен реалізувати кожен відвідувач: для працівника, менеджера і стажера.</a:t>
            </a:r>
          </a:p>
          <a:p>
            <a:endParaRPr lang="uk-UA" sz="1100" dirty="0">
              <a:solidFill>
                <a:schemeClr val="tx1"/>
              </a:solidFill>
            </a:endParaRPr>
          </a:p>
          <a:p>
            <a:r>
              <a:rPr lang="uk-UA" sz="1100" dirty="0">
                <a:solidFill>
                  <a:schemeClr val="tx1"/>
                </a:solidFill>
              </a:rPr>
              <a:t>Клас </a:t>
            </a:r>
            <a:r>
              <a:rPr lang="en-US" sz="1100" dirty="0" err="1">
                <a:solidFill>
                  <a:schemeClr val="tx1"/>
                </a:solidFill>
              </a:rPr>
              <a:t>SalaryCalculator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uk-UA" sz="1100" dirty="0">
                <a:solidFill>
                  <a:schemeClr val="tx1"/>
                </a:solidFill>
              </a:rPr>
              <a:t>розраховує зарплати. Він додає бонус менеджерам і залишає зарплату стажерів без змін.</a:t>
            </a:r>
          </a:p>
          <a:p>
            <a:endParaRPr lang="uk-UA" sz="1100" dirty="0">
              <a:solidFill>
                <a:schemeClr val="tx1"/>
              </a:solidFill>
            </a:endParaRPr>
          </a:p>
          <a:p>
            <a:r>
              <a:rPr lang="uk-UA" sz="1100" dirty="0">
                <a:solidFill>
                  <a:schemeClr val="tx1"/>
                </a:solidFill>
              </a:rPr>
              <a:t>Клас </a:t>
            </a:r>
            <a:r>
              <a:rPr lang="en-US" sz="1100" dirty="0" err="1">
                <a:solidFill>
                  <a:schemeClr val="tx1"/>
                </a:solidFill>
              </a:rPr>
              <a:t>BonusCalculator</a:t>
            </a:r>
            <a:r>
              <a:rPr lang="en-US" sz="1100" dirty="0">
                <a:solidFill>
                  <a:schemeClr val="tx1"/>
                </a:solidFill>
              </a:rPr>
              <a:t> </a:t>
            </a:r>
            <a:r>
              <a:rPr lang="uk-UA" sz="1100" dirty="0">
                <a:solidFill>
                  <a:schemeClr val="tx1"/>
                </a:solidFill>
              </a:rPr>
              <a:t>рахує бонуси, де для кожного типу працівника застосовується різний відсоток.</a:t>
            </a:r>
          </a:p>
          <a:p>
            <a:endParaRPr lang="uk-UA" sz="1100" dirty="0">
              <a:solidFill>
                <a:schemeClr val="tx1"/>
              </a:solidFill>
            </a:endParaRPr>
          </a:p>
          <a:p>
            <a:r>
              <a:rPr lang="uk-UA" sz="1100" dirty="0">
                <a:solidFill>
                  <a:schemeClr val="tx1"/>
                </a:solidFill>
              </a:rPr>
              <a:t>Цей підхід дозволяє легко додавати нові дії для працівників, не змінюючи класи самих працівників. Наприклад, можна додати новий тип калькулятора (наприклад, для відпусток) без зміни коду в класах </a:t>
            </a:r>
            <a:r>
              <a:rPr lang="en-US" sz="1100" dirty="0">
                <a:solidFill>
                  <a:schemeClr val="tx1"/>
                </a:solidFill>
              </a:rPr>
              <a:t>Employee, Manager </a:t>
            </a:r>
            <a:r>
              <a:rPr lang="uk-UA" sz="1100" dirty="0">
                <a:solidFill>
                  <a:schemeClr val="tx1"/>
                </a:solidFill>
              </a:rPr>
              <a:t>або </a:t>
            </a:r>
            <a:r>
              <a:rPr lang="en-US" sz="1100" dirty="0">
                <a:solidFill>
                  <a:schemeClr val="tx1"/>
                </a:solidFill>
              </a:rPr>
              <a:t>Intern.</a:t>
            </a:r>
            <a:endParaRPr lang="uk-UA" sz="11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F406CC07-BAF8-F8B6-7D9F-431F6D3A2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177D33-45AA-E4E9-FA16-100A455A550E}"/>
              </a:ext>
            </a:extLst>
          </p:cNvPr>
          <p:cNvSpPr/>
          <p:nvPr/>
        </p:nvSpPr>
        <p:spPr>
          <a:xfrm>
            <a:off x="6209824" y="908923"/>
            <a:ext cx="7697153" cy="13599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9998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Приклади застосування патерну "Відвідувач" в Ruby</a:t>
            </a:r>
            <a:endParaRPr lang="en-US" sz="42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1822B392-3037-26E5-FB12-A06339FC6908}"/>
              </a:ext>
            </a:extLst>
          </p:cNvPr>
          <p:cNvSpPr/>
          <p:nvPr/>
        </p:nvSpPr>
        <p:spPr>
          <a:xfrm>
            <a:off x="6209824" y="2578894"/>
            <a:ext cx="7697153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Патерн "Відвідувач" застосовується у широкому спектрі сценаріїв розробки, що вимагає гнучкої обробки об'єктів:</a:t>
            </a:r>
            <a:endParaRPr lang="en-US" sz="1600" dirty="0"/>
          </a:p>
        </p:txBody>
      </p:sp>
      <p:sp>
        <p:nvSpPr>
          <p:cNvPr id="5" name="Shape 2">
            <a:extLst>
              <a:ext uri="{FF2B5EF4-FFF2-40B4-BE49-F238E27FC236}">
                <a16:creationId xmlns:a16="http://schemas.microsoft.com/office/drawing/2014/main" id="{86D2BD21-8941-8776-4CAF-8C5D9F8B2CDD}"/>
              </a:ext>
            </a:extLst>
          </p:cNvPr>
          <p:cNvSpPr/>
          <p:nvPr/>
        </p:nvSpPr>
        <p:spPr>
          <a:xfrm>
            <a:off x="6209824" y="3472696"/>
            <a:ext cx="7697153" cy="3847862"/>
          </a:xfrm>
          <a:prstGeom prst="roundRect">
            <a:avLst>
              <a:gd name="adj" fmla="val 483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E310159D-875A-E770-3295-4C1765667C27}"/>
              </a:ext>
            </a:extLst>
          </p:cNvPr>
          <p:cNvSpPr/>
          <p:nvPr/>
        </p:nvSpPr>
        <p:spPr>
          <a:xfrm>
            <a:off x="6217444" y="3480316"/>
            <a:ext cx="7681079" cy="19163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F06B4F9B-C110-BD1E-57B7-856366DACDAA}"/>
              </a:ext>
            </a:extLst>
          </p:cNvPr>
          <p:cNvSpPr/>
          <p:nvPr/>
        </p:nvSpPr>
        <p:spPr>
          <a:xfrm>
            <a:off x="6424970" y="3611880"/>
            <a:ext cx="2142887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Обробка різних форматів файлів</a:t>
            </a:r>
            <a:endParaRPr lang="en-US" sz="16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8E204349-DA13-CE28-8DE0-EDED4A65FC86}"/>
              </a:ext>
            </a:extLst>
          </p:cNvPr>
          <p:cNvSpPr/>
          <p:nvPr/>
        </p:nvSpPr>
        <p:spPr>
          <a:xfrm>
            <a:off x="8988862" y="3611880"/>
            <a:ext cx="2139077" cy="661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Перевірка та валідація даних</a:t>
            </a:r>
            <a:endParaRPr lang="en-US" sz="1600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80035C38-FD72-F03F-54C2-A1C89CD45812}"/>
              </a:ext>
            </a:extLst>
          </p:cNvPr>
          <p:cNvSpPr/>
          <p:nvPr/>
        </p:nvSpPr>
        <p:spPr>
          <a:xfrm>
            <a:off x="11548943" y="3611880"/>
            <a:ext cx="2142887" cy="165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Виконання різних дій над елементами графічного інтерфейсу</a:t>
            </a:r>
            <a:endParaRPr lang="en-US" sz="16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E8AD48D8-B745-9796-8AEC-CA1AE96A585C}"/>
              </a:ext>
            </a:extLst>
          </p:cNvPr>
          <p:cNvSpPr/>
          <p:nvPr/>
        </p:nvSpPr>
        <p:spPr>
          <a:xfrm>
            <a:off x="6217444" y="5396627"/>
            <a:ext cx="7681079" cy="19163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2B5DA8AA-D5CF-5D20-17C5-2962B1B7112F}"/>
              </a:ext>
            </a:extLst>
          </p:cNvPr>
          <p:cNvSpPr/>
          <p:nvPr/>
        </p:nvSpPr>
        <p:spPr>
          <a:xfrm>
            <a:off x="6424970" y="5528191"/>
            <a:ext cx="2142887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Аналіз та звітність про складні структури даних</a:t>
            </a:r>
            <a:endParaRPr lang="en-US" sz="1600" dirty="0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C09B63E8-E9C5-B88D-4B94-6153D7135F7E}"/>
              </a:ext>
            </a:extLst>
          </p:cNvPr>
          <p:cNvSpPr/>
          <p:nvPr/>
        </p:nvSpPr>
        <p:spPr>
          <a:xfrm>
            <a:off x="8988862" y="5528191"/>
            <a:ext cx="2139077" cy="9919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Генерування коду з різних джерел даних</a:t>
            </a:r>
            <a:endParaRPr lang="en-US" sz="1600" dirty="0"/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1F42F8AC-E730-7CE8-7706-6780118E3AD2}"/>
              </a:ext>
            </a:extLst>
          </p:cNvPr>
          <p:cNvSpPr/>
          <p:nvPr/>
        </p:nvSpPr>
        <p:spPr>
          <a:xfrm>
            <a:off x="11548943" y="5528191"/>
            <a:ext cx="2142887" cy="1653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Робота з розширеними структурами даних, такими як дерева та графіки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18501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60400" y="452557"/>
            <a:ext cx="7995999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Застосування патерну "Відвідувач" у реальних проєктах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6060400" y="1723668"/>
            <a:ext cx="7995999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Патерн "Відвідувач" широко використовується в реальних проєктах, особливо у розробці веб-додатків, ігор та інших складних систем.</a:t>
            </a:r>
            <a:endParaRPr lang="en-US" sz="12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0400" y="2432923"/>
            <a:ext cx="410051" cy="41005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60400" y="3006923"/>
            <a:ext cx="205025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Веб-додатки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6060400" y="3361492"/>
            <a:ext cx="7995999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може використовуватися для обробки різних типів запитів від клієнта, таких як отримання даних, оновлення даних та виведення результатів.</a:t>
            </a:r>
            <a:endParaRPr lang="en-US" sz="12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0400" y="4378285"/>
            <a:ext cx="410051" cy="410051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060400" y="4952286"/>
            <a:ext cx="205025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Ігри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6060400" y="5306854"/>
            <a:ext cx="7995999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У іграх патерн "Відвідувач" може використовуватися для реалізації різних типів дій, які можуть виконувати персонажі, такі як атаки, рухи та взаємодії з навколишнім середовищем.</a:t>
            </a:r>
            <a:endParaRPr lang="en-US" sz="12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0400" y="6323648"/>
            <a:ext cx="410051" cy="410051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60400" y="6897648"/>
            <a:ext cx="2050256" cy="256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Бази даних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6060400" y="7252216"/>
            <a:ext cx="7995999" cy="5248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може</a:t>
            </a:r>
            <a:r>
              <a:rPr lang="en-US" sz="12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використовуватися для реалізації різних операцій над даними, таких як вставка, оновлення, видалення та пошук.</a:t>
            </a: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970" y="644723"/>
            <a:ext cx="7714059" cy="19152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Поширені помилки при використанні патерну "Відвідувач"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4970" y="2866311"/>
            <a:ext cx="7714059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При використанні патерну "Відвідувач" можуть виникнути деякі поширені помилки, які важливо уникати.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4970" y="3979545"/>
            <a:ext cx="459581" cy="459581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6" name="Text 3"/>
          <p:cNvSpPr/>
          <p:nvPr/>
        </p:nvSpPr>
        <p:spPr>
          <a:xfrm>
            <a:off x="879872" y="4056102"/>
            <a:ext cx="129659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378744" y="3979545"/>
            <a:ext cx="3091220" cy="638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Перевантаження відвідувачів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378744" y="4740473"/>
            <a:ext cx="3091220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Занадто багато методів visit можуть зробити код складним для розуміння та обслуговування.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674156" y="3979545"/>
            <a:ext cx="459581" cy="459581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0" name="Text 7"/>
          <p:cNvSpPr/>
          <p:nvPr/>
        </p:nvSpPr>
        <p:spPr>
          <a:xfrm>
            <a:off x="4808458" y="4056102"/>
            <a:ext cx="190857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5337929" y="3979545"/>
            <a:ext cx="3036213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Неправильна реалізація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5337929" y="4421267"/>
            <a:ext cx="3091220" cy="1634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Неправильна </a:t>
            </a:r>
            <a:r>
              <a:rPr lang="en-US" sz="16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реалізація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60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може</a:t>
            </a: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призвести до помилок і непередбачуваної поведінки програми.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4970" y="6489383"/>
            <a:ext cx="459581" cy="459581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849749" y="6565940"/>
            <a:ext cx="190024" cy="3064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378744" y="6489383"/>
            <a:ext cx="255377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Зміни в ієрархії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378744" y="6931104"/>
            <a:ext cx="7050286" cy="653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Зміни в ієрархії об'єктів можуть призвести до необхідності модифікації класів "відвідувач".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733</TotalTime>
  <Words>1425</Words>
  <Application>Microsoft Office PowerPoint</Application>
  <PresentationFormat>Довільний</PresentationFormat>
  <Paragraphs>186</Paragraphs>
  <Slides>11</Slides>
  <Notes>9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11</vt:i4>
      </vt:variant>
    </vt:vector>
  </HeadingPairs>
  <TitlesOfParts>
    <vt:vector size="20" baseType="lpstr">
      <vt:lpstr>Barlow</vt:lpstr>
      <vt:lpstr>Calibri Light</vt:lpstr>
      <vt:lpstr>Sora</vt:lpstr>
      <vt:lpstr>Noto Sans TC</vt:lpstr>
      <vt:lpstr>Arial</vt:lpstr>
      <vt:lpstr>Consolas</vt:lpstr>
      <vt:lpstr>Montserrat</vt:lpstr>
      <vt:lpstr>Calibri</vt:lpstr>
      <vt:lpstr>Тема Office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Односум Анна</cp:lastModifiedBy>
  <cp:revision>17</cp:revision>
  <dcterms:created xsi:type="dcterms:W3CDTF">2024-09-26T06:58:13Z</dcterms:created>
  <dcterms:modified xsi:type="dcterms:W3CDTF">2024-10-03T10:11:09Z</dcterms:modified>
</cp:coreProperties>
</file>